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4"/>
  </p:sldMasterIdLst>
  <p:notesMasterIdLst>
    <p:notesMasterId r:id="rId21"/>
  </p:notesMasterIdLst>
  <p:handoutMasterIdLst>
    <p:handoutMasterId r:id="rId22"/>
  </p:handoutMasterIdLst>
  <p:sldIdLst>
    <p:sldId id="347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2342" autoAdjust="0"/>
  </p:normalViewPr>
  <p:slideViewPr>
    <p:cSldViewPr>
      <p:cViewPr varScale="1">
        <p:scale>
          <a:sx n="56" d="100"/>
          <a:sy n="56" d="100"/>
        </p:scale>
        <p:origin x="15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BA3EECC-6A4F-46A2-AE00-5C66F74861A5}" type="datetimeFigureOut">
              <a:rPr lang="en-GB"/>
              <a:pPr>
                <a:defRPr/>
              </a:pPr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066B4F-2A91-4256-9035-F80EA1EC97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09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0044A7-497C-4588-9B5C-45BCDDA559AA}" type="datetimeFigureOut">
              <a:rPr lang="en-GB" altLang="en-US"/>
              <a:pPr>
                <a:defRPr/>
              </a:pPr>
              <a:t>08/05/2019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4D42C7-3EAE-4A5F-BD34-C113A29A17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484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Please fill in level of confidence at beginning and end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AB52D6-C664-4DF9-A91E-6685ADD670BF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57360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5 min video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B794C9-7B4C-407F-99D4-21656CF1BB29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05234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Group exercise</a:t>
            </a:r>
          </a:p>
          <a:p>
            <a:endParaRPr lang="en-GB" altLang="en-US" smtClean="0"/>
          </a:p>
          <a:p>
            <a:r>
              <a:rPr lang="en-GB" altLang="en-US" smtClean="0"/>
              <a:t>Talk about your journey here today</a:t>
            </a:r>
          </a:p>
          <a:p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1293E3-5299-442E-9A2D-763161438416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25801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7EE5AEA-6879-44D3-A4D4-BDBDD21CB316}" type="slidenum">
              <a:rPr lang="en-GB" altLang="en-US" smtClean="0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84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To recap - </a:t>
            </a:r>
            <a:r>
              <a:rPr lang="en-GB" altLang="en-US" smtClean="0"/>
              <a:t>Talking to your child about feelings/emotions.</a:t>
            </a:r>
          </a:p>
          <a:p>
            <a:r>
              <a:rPr lang="en-GB" altLang="en-US" smtClean="0"/>
              <a:t>How do you and your child manage your stress buckets?</a:t>
            </a:r>
          </a:p>
          <a:p>
            <a:endParaRPr lang="en-GB" altLang="en-US" smtClean="0"/>
          </a:p>
          <a:p>
            <a:r>
              <a:rPr lang="en-GB" altLang="en-US" smtClean="0"/>
              <a:t>Help your child build resilience - Standing back and allowing your child to sort out their own problems</a:t>
            </a:r>
          </a:p>
          <a:p>
            <a:endParaRPr lang="en-GB" altLang="en-US" smtClean="0"/>
          </a:p>
          <a:p>
            <a:r>
              <a:rPr lang="en-GB" altLang="en-US" smtClean="0"/>
              <a:t>Managing our own emotions when our child is distressed.</a:t>
            </a:r>
          </a:p>
          <a:p>
            <a:endParaRPr lang="en-US" altLang="en-US" smtClean="0"/>
          </a:p>
          <a:p>
            <a:r>
              <a:rPr lang="en-US" altLang="en-US" smtClean="0"/>
              <a:t>Access more advice if required</a:t>
            </a:r>
          </a:p>
          <a:p>
            <a:endParaRPr lang="en-US" altLang="en-US" smtClean="0"/>
          </a:p>
          <a:p>
            <a:r>
              <a:rPr lang="en-US" altLang="en-US" smtClean="0"/>
              <a:t>Leaflets about advice line available and leaflets about talking about mental health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5B6B9B-B80F-4FCA-AAD9-5E4E7536919C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638249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Alternative – download Headspace on your phone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760654-54B8-4405-8C37-759C5E9D292B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43035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63424E-506B-4637-B947-509657357A7F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60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We are Primary Mental Health Team – gate keepers for CAMHS . CAMHS is a specialist mental health service for children who need a specialist service (severe mental illness)</a:t>
            </a:r>
          </a:p>
          <a:p>
            <a:r>
              <a:rPr lang="en-US" altLang="en-US" dirty="0" smtClean="0"/>
              <a:t>Offer training/ consultations with professionals working with young people and families</a:t>
            </a:r>
          </a:p>
          <a:p>
            <a:r>
              <a:rPr lang="en-US" altLang="en-US" dirty="0" smtClean="0"/>
              <a:t>Mental Health is everybody’s business – school. Family, community, children themselves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LD CAMHS set to appear on click or after 30 seconds.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00E91A-9911-4726-A24E-9319BB2ACAB4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7783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Positive mental health is not about being happy, it is about being able to cope with difficulties. When might a child be unhappy without it being a mental health problem (normal reaction to circumstances or events)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9CA44EC-59C6-463E-8002-0F2F51F0345E}" type="slidenum">
              <a:rPr lang="en-GB" altLang="en-US" smtClean="0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54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Mental health continuum – we are all on here and we can all move up and down the continuum constantly.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1A2B01-BE6C-4E72-BBBC-04FD4BBA5FAB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77539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video on resilience</a:t>
            </a:r>
          </a:p>
          <a:p>
            <a:r>
              <a:rPr lang="en-GB" altLang="en-US" smtClean="0"/>
              <a:t>Resilience means ability to bounce back, to adapt to circumstances, keep trying and not give up, to face adversity and grow from it, rise to the challenge</a:t>
            </a:r>
          </a:p>
          <a:p>
            <a:endParaRPr lang="en-GB" altLang="en-US" smtClean="0"/>
          </a:p>
          <a:p>
            <a:r>
              <a:rPr lang="en-GB" altLang="en-US" smtClean="0"/>
              <a:t>Are children resilient today – in pairs how is parenting now different from when we were kids? </a:t>
            </a:r>
            <a:br>
              <a:rPr lang="en-GB" altLang="en-US" smtClean="0"/>
            </a:br>
            <a:endParaRPr lang="en-GB" altLang="en-US" smtClean="0"/>
          </a:p>
          <a:p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3F7279-D54D-4046-B434-B52BE84430F3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7573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A childs individual temperament contributes only a little to their resilience – their experiences, relationships with peers, school environment and community are also large factors to childrens wellbeing. Children learn to be resileint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90D2C31-0DBA-4E89-994D-BC44D16BBF1D}" type="slidenum">
              <a:rPr lang="en-GB" altLang="en-US" smtClean="0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6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Important for parents to stay mentally well in order to increase childs protective factors</a:t>
            </a:r>
          </a:p>
          <a:p>
            <a:r>
              <a:rPr lang="en-GB" altLang="en-US" smtClean="0"/>
              <a:t>what can we do to look after our mental wellbeing? Or talk it through in pairs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0A3A03B-6953-45A6-93A3-CD98B117AD32}" type="slidenum">
              <a:rPr lang="en-GB" altLang="en-US" smtClean="0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98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dirty="0" smtClean="0"/>
              <a:t>Explain the model and then give everybody blank stress bucket to think about their own (or their child’s) circumstances and coping strategies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 smtClean="0"/>
              <a:t>How would they notice ‘the over flow’ in their child?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 smtClean="0"/>
              <a:t>Problems that might develop – things to look out for: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Tiredness and change in sleep routine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Change in appetite / extreme weight gain or loss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Lack of concentration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Physical symptoms – headaches, shaking, jumpy, sickness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Withdrawal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Hopelessness for future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Increase in risk taking behaviour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Change in engagement in school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dirty="0" smtClean="0"/>
              <a:t>Avoiding activities they previously enjoyed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3983CEA-7BC6-4D86-8E10-181EFBF18472}" type="slidenum">
              <a:rPr lang="en-GB" altLang="en-US" smtClean="0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GB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97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Think of when you recovered from something – could be an injury, illness, mental health difficulty, life event …</a:t>
            </a:r>
          </a:p>
          <a:p>
            <a:r>
              <a:rPr lang="en-GB" altLang="en-US" smtClean="0"/>
              <a:t>What helped your recovery – write 3 things down on post its and put the post it on a board in the room</a:t>
            </a:r>
          </a:p>
          <a:p>
            <a:r>
              <a:rPr lang="en-GB" altLang="en-US" smtClean="0"/>
              <a:t>When everyone has done this return to the board and see what the main things are that help us recover</a:t>
            </a:r>
          </a:p>
          <a:p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157FAE-FC1A-4735-8FBF-4C4137A86881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2530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1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10"/>
          <a:lstStyle>
            <a:lvl1pPr marL="0" marR="45536" indent="0" algn="r">
              <a:buNone/>
              <a:defRPr>
                <a:solidFill>
                  <a:schemeClr val="tx1"/>
                </a:solidFill>
              </a:defRPr>
            </a:lvl1pPr>
            <a:lvl2pPr marL="455361" indent="0" algn="ctr">
              <a:buNone/>
            </a:lvl2pPr>
            <a:lvl3pPr marL="910750" indent="0" algn="ctr">
              <a:buNone/>
            </a:lvl3pPr>
            <a:lvl4pPr marL="1366140" indent="0" algn="ctr">
              <a:buNone/>
            </a:lvl4pPr>
            <a:lvl5pPr marL="1821513" indent="0" algn="ctr">
              <a:buNone/>
            </a:lvl5pPr>
            <a:lvl6pPr marL="2276904" indent="0" algn="ctr">
              <a:buNone/>
            </a:lvl6pPr>
            <a:lvl7pPr marL="2732275" indent="0" algn="ctr">
              <a:buNone/>
            </a:lvl7pPr>
            <a:lvl8pPr marL="3187650" indent="0" algn="ctr">
              <a:buNone/>
            </a:lvl8pPr>
            <a:lvl9pPr marL="3643016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1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79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79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26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22811" y="239271"/>
            <a:ext cx="6987026" cy="137707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22811" y="1808821"/>
            <a:ext cx="6987026" cy="3493513"/>
          </a:xfrm>
          <a:prstGeom prst="rect">
            <a:avLst/>
          </a:prstGeom>
        </p:spPr>
        <p:txBody>
          <a:bodyPr anchor="t" anchorCtr="0"/>
          <a:lstStyle>
            <a:lvl1pPr marL="320147" indent="-320147">
              <a:buFont typeface="Arial" panose="020B0604020202020204" pitchFamily="34" charset="0"/>
              <a:buChar char="•"/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96470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8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536" rIns="45536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62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5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536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536" tIns="0" rIns="45536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536" tIns="0" rIns="45536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8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53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4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10" rIns="1821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0" tIns="45536" rIns="91070" bIns="45536" rtlCol="0" anchor="ctr"/>
          <a:lstStyle/>
          <a:p>
            <a:pPr algn="ctr" defTabSz="409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0" tIns="45536" rIns="91070" bIns="45536" rtlCol="0" anchor="ctr"/>
          <a:lstStyle/>
          <a:p>
            <a:pPr algn="ctr" defTabSz="409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white"/>
              </a:solidFill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7074"/>
            <a:ext cx="2212848" cy="1582621"/>
          </a:xfrm>
        </p:spPr>
        <p:txBody>
          <a:bodyPr vert="horz" lIns="45536" tIns="45536" rIns="45536" bIns="45536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3756" rIns="45536" bIns="45536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428"/>
            <a:ext cx="609600" cy="365125"/>
          </a:xfrm>
        </p:spPr>
        <p:txBody>
          <a:bodyPr/>
          <a:lstStyle/>
          <a:p>
            <a:fld id="{86CB4B4D-7CA3-9044-876B-883B54F8677D}" type="slidenum">
              <a:rPr lang="en-GB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GB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070" tIns="45536" rIns="91070" bIns="45536" anchor="t" compatLnSpc="1"/>
          <a:lstStyle/>
          <a:p>
            <a:pPr defTabSz="409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black"/>
              </a:solidFill>
              <a:latin typeface="Constantia"/>
              <a:sym typeface="Helvetica Neue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90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070" tIns="45536" rIns="91070" bIns="45536" anchor="t" compatLnSpc="1"/>
          <a:lstStyle/>
          <a:p>
            <a:pPr defTabSz="409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black"/>
              </a:solidFill>
              <a:latin typeface="Constantia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296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070" tIns="45536" rIns="91070" bIns="45536" anchor="t" compatLnSpc="1"/>
          <a:lstStyle/>
          <a:p>
            <a:pPr defTabSz="409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black"/>
              </a:solidFill>
              <a:latin typeface="Constantia"/>
              <a:sym typeface="Helvetica Neue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03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070" tIns="45536" rIns="91070" bIns="45536" anchor="t" compatLnSpc="1"/>
          <a:lstStyle/>
          <a:p>
            <a:pPr defTabSz="409092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00" b="1" kern="0">
              <a:solidFill>
                <a:prstClr val="black"/>
              </a:solidFill>
              <a:latin typeface="Constantia"/>
              <a:sym typeface="Helvetica Neue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45536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 lIns="91070" tIns="45536" rIns="91070" bIns="4553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428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09092" fontAlgn="auto">
              <a:spcBef>
                <a:spcPts val="0"/>
              </a:spcBef>
              <a:spcAft>
                <a:spcPts val="0"/>
              </a:spcAft>
            </a:pPr>
            <a:fld id="{0EAB0777-4C60-462E-A92C-CDAFD498799C}" type="datetimeFigureOut">
              <a:rPr lang="en-US" b="1" kern="0" smtClean="0">
                <a:solidFill>
                  <a:srgbClr val="04617B">
                    <a:shade val="90000"/>
                  </a:srgbClr>
                </a:solidFill>
                <a:latin typeface="Helvetica Neue"/>
                <a:sym typeface="Helvetica Neue"/>
              </a:rPr>
              <a:pPr defTabSz="409092" fontAlgn="auto">
                <a:spcBef>
                  <a:spcPts val="0"/>
                </a:spcBef>
                <a:spcAft>
                  <a:spcPts val="0"/>
                </a:spcAft>
              </a:pPr>
              <a:t>5/8/2019</a:t>
            </a:fld>
            <a:endParaRPr lang="en-US" b="1" kern="0">
              <a:solidFill>
                <a:srgbClr val="04617B">
                  <a:shade val="90000"/>
                </a:srgbClr>
              </a:solidFill>
              <a:latin typeface="Helvetica Neue"/>
              <a:sym typeface="Helvetica Neue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1" y="6356428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09092" fontAlgn="auto">
              <a:spcBef>
                <a:spcPts val="0"/>
              </a:spcBef>
              <a:spcAft>
                <a:spcPts val="0"/>
              </a:spcAft>
            </a:pPr>
            <a:endParaRPr lang="en-US" b="1" kern="0">
              <a:solidFill>
                <a:srgbClr val="04617B">
                  <a:shade val="90000"/>
                </a:srgbClr>
              </a:solidFill>
              <a:latin typeface="Helvetica Neue"/>
              <a:sym typeface="Helvetica Neue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42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409092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GB" b="1" kern="0" smtClean="0">
                <a:solidFill>
                  <a:srgbClr val="04617B">
                    <a:shade val="90000"/>
                  </a:srgbClr>
                </a:solidFill>
                <a:latin typeface="Helvetica Neue"/>
                <a:sym typeface="Helvetica Neue"/>
              </a:rPr>
              <a:pPr defTabSz="4090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b="1" kern="0">
              <a:solidFill>
                <a:srgbClr val="04617B">
                  <a:shade val="90000"/>
                </a:srgbClr>
              </a:solidFill>
              <a:latin typeface="Helvetica Neue"/>
              <a:sym typeface="Helvetica Neue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ctr" defTabSz="409092" eaLnBrk="1" fontAlgn="auto">
                <a:spcBef>
                  <a:spcPts val="0"/>
                </a:spcBef>
                <a:spcAft>
                  <a:spcPts val="0"/>
                </a:spcAft>
              </a:pPr>
              <a:endParaRPr lang="en-US" sz="1700" b="1" kern="0">
                <a:solidFill>
                  <a:srgbClr val="000000"/>
                </a:solidFill>
                <a:latin typeface="Helvetica Neue"/>
                <a:sym typeface="Helvetica Neue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ctr" defTabSz="409092" eaLnBrk="1" fontAlgn="auto">
                <a:spcBef>
                  <a:spcPts val="0"/>
                </a:spcBef>
                <a:spcAft>
                  <a:spcPts val="0"/>
                </a:spcAft>
              </a:pPr>
              <a:endParaRPr lang="en-US" sz="1700" b="1" kern="0">
                <a:solidFill>
                  <a:srgbClr val="000000"/>
                </a:solidFill>
                <a:latin typeface="Helvetica Neue"/>
                <a:sym typeface="Helvetica Neue"/>
              </a:endParaRPr>
            </a:p>
          </p:txBody>
        </p:sp>
      </p:grpSp>
      <p:pic>
        <p:nvPicPr>
          <p:cNvPr id="14" name="pp-cwp-logo.png" descr="pp-cwp-logo.png"/>
          <p:cNvPicPr>
            <a:picLocks noChangeAspect="1"/>
          </p:cNvPicPr>
          <p:nvPr userDrawn="1"/>
        </p:nvPicPr>
        <p:blipFill>
          <a:blip r:embed="rId14">
            <a:extLst/>
          </a:blip>
          <a:stretch>
            <a:fillRect/>
          </a:stretch>
        </p:blipFill>
        <p:spPr>
          <a:xfrm>
            <a:off x="7737822" y="55212"/>
            <a:ext cx="1406178" cy="664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7" y="5408950"/>
            <a:ext cx="4836542" cy="145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17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3228" indent="-27322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7514" indent="-24588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0750" indent="-24588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982" indent="-20946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57206" indent="-20946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0435" indent="-20946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2592" indent="-18214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85816" indent="-18214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59049" indent="-18214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3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0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61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15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69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22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87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3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_yAtOh3yV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ed.org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ymind.org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6T02g5hnT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RzHx5rw0f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6987026" cy="137707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u="sng" dirty="0">
                <a:solidFill>
                  <a:schemeClr val="accent2"/>
                </a:solidFill>
              </a:rPr>
              <a:t>‘Helping Your Child Thrive’ Workshop for Parents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12976"/>
            <a:ext cx="6987026" cy="3493513"/>
          </a:xfrm>
        </p:spPr>
        <p:txBody>
          <a:bodyPr/>
          <a:lstStyle/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Primary Mental Health Team</a:t>
            </a:r>
          </a:p>
          <a:p>
            <a:pPr marL="0" lvl="0" indent="0" algn="ctr" eaLnBrk="0" fontAlgn="base" hangingPunct="0"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800" kern="0" dirty="0">
                <a:solidFill>
                  <a:srgbClr val="000000"/>
                </a:solidFill>
                <a:latin typeface="Arial"/>
              </a:rPr>
              <a:t> Child and Adolescent Mental Health Service (CAMHS)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056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332656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GB" sz="3600" b="1" u="sng" dirty="0" smtClean="0">
                <a:solidFill>
                  <a:schemeClr val="accent2"/>
                </a:solidFill>
              </a:rPr>
              <a:t>What Helps?</a:t>
            </a:r>
            <a:endParaRPr lang="en-GB" sz="3600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Think of a time you have recovered from something. What helped?</a:t>
            </a:r>
            <a:endParaRPr lang="en-GB" dirty="0"/>
          </a:p>
        </p:txBody>
      </p:sp>
      <p:pic>
        <p:nvPicPr>
          <p:cNvPr id="12292" name="Picture 2" descr="C:\Users\vickidunham\AppData\Local\Microsoft\Windows\Temporary Internet Files\Content.IE5\R122Z23Z\post-i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3284538"/>
            <a:ext cx="3657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5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600" b="1" u="sng" dirty="0" smtClean="0">
                <a:solidFill>
                  <a:schemeClr val="accent2"/>
                </a:solidFill>
              </a:rPr>
              <a:t>Tips for talking to your child</a:t>
            </a:r>
            <a:endParaRPr lang="en-GB" sz="3600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en-GB" b="1" dirty="0" smtClean="0">
              <a:hlinkClick r:id="rId3"/>
            </a:endParaRPr>
          </a:p>
          <a:p>
            <a:pPr>
              <a:defRPr/>
            </a:pPr>
            <a:r>
              <a:rPr lang="en-GB" dirty="0" smtClean="0">
                <a:hlinkClick r:id="rId3"/>
              </a:rPr>
              <a:t>https://www.youtube.com/watch?v=r_yAtOh3yV0</a:t>
            </a: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sz="2000" dirty="0" smtClean="0"/>
              <a:t>Anna Freud National Centre for Children and Families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658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algn="ctr">
              <a:defRPr/>
            </a:pPr>
            <a:r>
              <a:rPr lang="en-GB" sz="3600" b="1" u="sng" dirty="0" smtClean="0">
                <a:solidFill>
                  <a:schemeClr val="accent2"/>
                </a:solidFill>
              </a:rPr>
              <a:t>How to Talk and How to Listen</a:t>
            </a:r>
            <a:endParaRPr lang="en-GB" sz="3600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960813"/>
          </a:xfrm>
        </p:spPr>
        <p:txBody>
          <a:bodyPr/>
          <a:lstStyle/>
          <a:p>
            <a:pPr>
              <a:defRPr/>
            </a:pPr>
            <a:r>
              <a:rPr lang="en-GB" sz="2400" dirty="0" smtClean="0"/>
              <a:t>Make talking about mental health a normal everyday part of life</a:t>
            </a:r>
          </a:p>
          <a:p>
            <a:pPr>
              <a:defRPr/>
            </a:pPr>
            <a:r>
              <a:rPr lang="en-GB" sz="2400" dirty="0" smtClean="0"/>
              <a:t>Give it your full attention and take it seriously</a:t>
            </a:r>
          </a:p>
          <a:p>
            <a:pPr>
              <a:defRPr/>
            </a:pPr>
            <a:r>
              <a:rPr lang="en-GB" sz="2400" dirty="0" smtClean="0"/>
              <a:t>Positive body language</a:t>
            </a:r>
          </a:p>
          <a:p>
            <a:pPr>
              <a:defRPr/>
            </a:pPr>
            <a:r>
              <a:rPr lang="en-GB" sz="2400" dirty="0" smtClean="0"/>
              <a:t>Ask open questions</a:t>
            </a:r>
          </a:p>
          <a:p>
            <a:pPr>
              <a:defRPr/>
            </a:pPr>
            <a:r>
              <a:rPr lang="en-GB" sz="2400" dirty="0" smtClean="0"/>
              <a:t>Stay calm</a:t>
            </a:r>
          </a:p>
          <a:p>
            <a:pPr>
              <a:defRPr/>
            </a:pPr>
            <a:r>
              <a:rPr lang="en-GB" sz="2400" dirty="0" smtClean="0"/>
              <a:t>Offer empathy rather than solutions</a:t>
            </a:r>
          </a:p>
          <a:p>
            <a:pPr>
              <a:defRPr/>
            </a:pPr>
            <a:r>
              <a:rPr lang="en-GB" sz="2400" dirty="0" smtClean="0"/>
              <a:t>Encourage your child to think of what might help (give them control)</a:t>
            </a:r>
          </a:p>
        </p:txBody>
      </p:sp>
    </p:spTree>
    <p:extLst>
      <p:ext uri="{BB962C8B-B14F-4D97-AF65-F5344CB8AC3E}">
        <p14:creationId xmlns:p14="http://schemas.microsoft.com/office/powerpoint/2010/main" val="8837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GB" altLang="en-US" sz="3600" b="1" u="sng" dirty="0" smtClean="0">
                <a:solidFill>
                  <a:schemeClr val="accent2"/>
                </a:solidFill>
              </a:rPr>
              <a:t>Mental Health First Aid</a:t>
            </a:r>
            <a:endParaRPr lang="en-GB" altLang="en-US" sz="3600" b="1" u="sng" dirty="0">
              <a:solidFill>
                <a:schemeClr val="accent2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67240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400" dirty="0" smtClean="0"/>
              <a:t>Daylight</a:t>
            </a:r>
          </a:p>
          <a:p>
            <a:pPr>
              <a:defRPr/>
            </a:pPr>
            <a:r>
              <a:rPr lang="en-US" altLang="en-US" sz="2400" dirty="0" smtClean="0"/>
              <a:t>Healthy diet</a:t>
            </a:r>
          </a:p>
          <a:p>
            <a:pPr>
              <a:defRPr/>
            </a:pPr>
            <a:r>
              <a:rPr lang="en-US" altLang="en-US" sz="2400" dirty="0"/>
              <a:t>G</a:t>
            </a:r>
            <a:r>
              <a:rPr lang="en-US" altLang="en-US" sz="2400" dirty="0" smtClean="0"/>
              <a:t>ood sleep habits </a:t>
            </a:r>
          </a:p>
          <a:p>
            <a:pPr>
              <a:defRPr/>
            </a:pPr>
            <a:r>
              <a:rPr lang="en-US" altLang="en-US" sz="2400" dirty="0"/>
              <a:t>C</a:t>
            </a:r>
            <a:r>
              <a:rPr lang="en-US" altLang="en-US" sz="2400" dirty="0" smtClean="0"/>
              <a:t>onfronting fears</a:t>
            </a:r>
          </a:p>
          <a:p>
            <a:pPr>
              <a:defRPr/>
            </a:pPr>
            <a:r>
              <a:rPr lang="en-US" altLang="en-US" sz="2400" dirty="0" smtClean="0"/>
              <a:t>Relaxation techniques – breathing exercises</a:t>
            </a:r>
          </a:p>
          <a:p>
            <a:pPr>
              <a:defRPr/>
            </a:pPr>
            <a:r>
              <a:rPr lang="en-US" altLang="en-US" sz="2400" dirty="0" smtClean="0"/>
              <a:t>Limit screen time</a:t>
            </a:r>
          </a:p>
          <a:p>
            <a:pPr>
              <a:defRPr/>
            </a:pPr>
            <a:r>
              <a:rPr lang="en-US" altLang="en-US" sz="2400" dirty="0" smtClean="0"/>
              <a:t>Play</a:t>
            </a:r>
          </a:p>
          <a:p>
            <a:pPr>
              <a:defRPr/>
            </a:pPr>
            <a:r>
              <a:rPr lang="en-US" altLang="en-US" sz="2400" dirty="0" smtClean="0"/>
              <a:t>Liaise with school </a:t>
            </a:r>
          </a:p>
          <a:p>
            <a:pPr>
              <a:defRPr/>
            </a:pPr>
            <a:r>
              <a:rPr lang="en-US" altLang="en-US" sz="2400" dirty="0"/>
              <a:t>Enable </a:t>
            </a:r>
            <a:r>
              <a:rPr lang="en-US" altLang="en-US" sz="2400" dirty="0" smtClean="0"/>
              <a:t>your child to </a:t>
            </a:r>
            <a:r>
              <a:rPr lang="en-US" altLang="en-US" sz="2400" dirty="0"/>
              <a:t>get appropriate </a:t>
            </a:r>
            <a:r>
              <a:rPr lang="en-US" altLang="en-US" sz="2400" dirty="0" smtClean="0"/>
              <a:t>help if required</a:t>
            </a:r>
            <a:endParaRPr lang="en-US" altLang="en-US" sz="2400" dirty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775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338" y="188640"/>
            <a:ext cx="9177338" cy="11255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altLang="en-US" sz="3200" b="1" dirty="0" smtClean="0"/>
              <a:t>			</a:t>
            </a:r>
            <a:br>
              <a:rPr lang="en-GB" altLang="en-US" sz="3200" b="1" dirty="0" smtClean="0"/>
            </a:br>
            <a:r>
              <a:rPr lang="en-GB" altLang="en-US" sz="3200" b="1" u="sng" dirty="0" smtClean="0">
                <a:solidFill>
                  <a:schemeClr val="accent2"/>
                </a:solidFill>
              </a:rPr>
              <a:t>Concerned About Your Child’s Mental Health?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7886700" cy="40083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GB" altLang="en-US" sz="2400" b="1" dirty="0" smtClean="0"/>
              <a:t>Step 1 – </a:t>
            </a:r>
            <a:r>
              <a:rPr lang="en-GB" altLang="en-US" sz="2400" dirty="0" smtClean="0"/>
              <a:t>Talk, listen, empathise, encourage your child to find their own solutions and build resilience</a:t>
            </a:r>
          </a:p>
          <a:p>
            <a:pPr marL="0" indent="0">
              <a:buFontTx/>
              <a:buNone/>
              <a:defRPr/>
            </a:pPr>
            <a:r>
              <a:rPr lang="en-GB" altLang="en-US" sz="2400" b="1" dirty="0" smtClean="0"/>
              <a:t>Step 2 </a:t>
            </a:r>
            <a:r>
              <a:rPr lang="en-GB" altLang="en-US" sz="2400" dirty="0" smtClean="0"/>
              <a:t>- </a:t>
            </a:r>
            <a:r>
              <a:rPr lang="en-GB" altLang="en-US" sz="2400" b="1" dirty="0" err="1" smtClean="0"/>
              <a:t>MindEd</a:t>
            </a:r>
            <a:r>
              <a:rPr lang="en-GB" altLang="en-US" sz="2400" dirty="0" smtClean="0"/>
              <a:t> – over 300 topics about mental health for parents (and professionals) </a:t>
            </a:r>
            <a:r>
              <a:rPr lang="en-GB" altLang="en-US" sz="2400" dirty="0" smtClean="0">
                <a:hlinkClick r:id="rId3"/>
              </a:rPr>
              <a:t> www.minded.org.uk</a:t>
            </a:r>
            <a:endParaRPr lang="en-GB" altLang="en-US" sz="2400" dirty="0" smtClean="0"/>
          </a:p>
          <a:p>
            <a:pPr marL="0" indent="0">
              <a:buFontTx/>
              <a:buNone/>
              <a:defRPr/>
            </a:pPr>
            <a:r>
              <a:rPr lang="en-GB" altLang="en-US" sz="2400" b="1" dirty="0" smtClean="0"/>
              <a:t>Step 3 </a:t>
            </a:r>
            <a:r>
              <a:rPr lang="en-GB" altLang="en-US" sz="2400" dirty="0" smtClean="0"/>
              <a:t>- </a:t>
            </a:r>
            <a:r>
              <a:rPr lang="en-GB" altLang="en-US" sz="2400" b="1" dirty="0" smtClean="0"/>
              <a:t>CAMHS website </a:t>
            </a:r>
            <a:r>
              <a:rPr lang="en-GB" altLang="en-US" sz="2400" dirty="0" smtClean="0">
                <a:hlinkClick r:id="rId4"/>
              </a:rPr>
              <a:t>www.mymind.org.uk</a:t>
            </a:r>
            <a:r>
              <a:rPr lang="en-GB" altLang="en-US" sz="2400" dirty="0" smtClean="0"/>
              <a:t> for resources</a:t>
            </a:r>
          </a:p>
          <a:p>
            <a:pPr marL="0" indent="0">
              <a:buFontTx/>
              <a:buNone/>
              <a:defRPr/>
            </a:pPr>
            <a:r>
              <a:rPr lang="en-GB" altLang="en-US" sz="2400" b="1" dirty="0" smtClean="0"/>
              <a:t>Whilst </a:t>
            </a:r>
            <a:r>
              <a:rPr lang="en-GB" altLang="en-US" sz="2400" dirty="0" smtClean="0"/>
              <a:t>– Liaising with school to develop support plans</a:t>
            </a:r>
          </a:p>
          <a:p>
            <a:pPr marL="0" indent="0">
              <a:buFontTx/>
              <a:buNone/>
              <a:defRPr/>
            </a:pPr>
            <a:r>
              <a:rPr lang="en-GB" altLang="en-US" sz="2400" b="1" dirty="0" smtClean="0"/>
              <a:t>Still Concerned? </a:t>
            </a:r>
            <a:r>
              <a:rPr lang="en-GB" altLang="en-US" sz="2400" dirty="0" smtClean="0"/>
              <a:t>- </a:t>
            </a:r>
            <a:r>
              <a:rPr lang="en-GB" altLang="en-US" sz="2400" b="1" dirty="0" smtClean="0"/>
              <a:t>CAMHS Advice Line </a:t>
            </a:r>
            <a:r>
              <a:rPr lang="en-GB" altLang="en-US" sz="2400" dirty="0" smtClean="0"/>
              <a:t>– </a:t>
            </a:r>
            <a:r>
              <a:rPr lang="en-GB" altLang="en-US" sz="2400" b="1" u="sng" dirty="0" smtClean="0">
                <a:solidFill>
                  <a:srgbClr val="4597A0"/>
                </a:solidFill>
              </a:rPr>
              <a:t>0151 488 8453 </a:t>
            </a:r>
            <a:r>
              <a:rPr lang="en-GB" altLang="en-US" sz="2400" dirty="0" smtClean="0"/>
              <a:t>(9am -10pm Mon – Friday, 12-8pm weekends and bank holidays)</a:t>
            </a:r>
          </a:p>
          <a:p>
            <a:pPr marL="457200" indent="-457200">
              <a:defRPr/>
            </a:pP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768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GB" sz="3600" b="1" u="sng" dirty="0" smtClean="0">
                <a:solidFill>
                  <a:schemeClr val="accent2"/>
                </a:solidFill>
              </a:rPr>
              <a:t>Mindfulness</a:t>
            </a:r>
            <a:endParaRPr lang="en-GB" sz="3600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800" dirty="0" smtClean="0"/>
              <a:t>Lets try a 3 minute body scan meditation?</a:t>
            </a:r>
          </a:p>
          <a:p>
            <a:pPr marL="0" indent="0">
              <a:buFontTx/>
              <a:buNone/>
              <a:defRPr/>
            </a:pPr>
            <a:r>
              <a:rPr lang="en-GB" sz="2800" dirty="0" smtClean="0">
                <a:hlinkClick r:id="rId3"/>
              </a:rPr>
              <a:t>https://youtu.be/ihwcw_ofuME</a:t>
            </a:r>
          </a:p>
          <a:p>
            <a:pPr marL="0" indent="0" algn="ctr">
              <a:buFontTx/>
              <a:buNone/>
              <a:defRPr/>
            </a:pPr>
            <a:endParaRPr lang="en-GB" dirty="0">
              <a:hlinkClick r:id="rId3"/>
            </a:endParaRP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pic>
        <p:nvPicPr>
          <p:cNvPr id="16388" name="Picture 6" descr="C:\Users\vickidunham\AppData\Local\Microsoft\Windows\Temporary Internet Files\Content.IE5\QIXUJQ9C\mindfulness-poster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68" y="3140968"/>
            <a:ext cx="4543971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4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altLang="en-US" sz="3600" b="1" u="sng" dirty="0" smtClean="0">
                <a:solidFill>
                  <a:schemeClr val="accent2"/>
                </a:solidFill>
              </a:rPr>
              <a:t>Thank you!</a:t>
            </a:r>
            <a:endParaRPr lang="en-GB" altLang="en-US" sz="3600" b="1" u="sng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/>
              <a:t>Any questions?</a:t>
            </a:r>
          </a:p>
          <a:p>
            <a:pPr>
              <a:defRPr/>
            </a:pPr>
            <a:r>
              <a:rPr lang="en-GB" sz="2800" dirty="0" smtClean="0"/>
              <a:t>Please complete our evaluations</a:t>
            </a:r>
          </a:p>
          <a:p>
            <a:pPr>
              <a:defRPr/>
            </a:pPr>
            <a:r>
              <a:rPr lang="en-GB" sz="2800" dirty="0" smtClean="0"/>
              <a:t>Interested in ‘train the trainer training’? Leave details on evaluation and we will be in touch!</a:t>
            </a:r>
          </a:p>
          <a:p>
            <a:pPr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pic>
        <p:nvPicPr>
          <p:cNvPr id="7" name="Content Placeholder 4" descr="http://cwpcamhscentre.mymind.org.uk/wp-content/themes/simplicius/images/mymind_heade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6229" y="4437112"/>
            <a:ext cx="26003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</p:spTree>
    <p:extLst>
      <p:ext uri="{BB962C8B-B14F-4D97-AF65-F5344CB8AC3E}">
        <p14:creationId xmlns:p14="http://schemas.microsoft.com/office/powerpoint/2010/main" val="27779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b="1" u="sng" dirty="0" smtClean="0">
                <a:solidFill>
                  <a:schemeClr val="accent2"/>
                </a:solidFill>
              </a:rPr>
              <a:t>What to Expect from Today…</a:t>
            </a:r>
            <a:endParaRPr lang="en-GB" sz="4000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4389120"/>
          </a:xfrm>
        </p:spPr>
        <p:txBody>
          <a:bodyPr/>
          <a:lstStyle/>
          <a:p>
            <a:pPr>
              <a:defRPr/>
            </a:pPr>
            <a:r>
              <a:rPr lang="en-GB" sz="2800" dirty="0" smtClean="0"/>
              <a:t>Ideas on how to build your child’s resilience</a:t>
            </a:r>
          </a:p>
          <a:p>
            <a:pPr>
              <a:defRPr/>
            </a:pPr>
            <a:r>
              <a:rPr lang="en-GB" sz="2800" dirty="0" smtClean="0"/>
              <a:t>To know what to look out for regarding your child’s mental health</a:t>
            </a:r>
          </a:p>
          <a:p>
            <a:pPr>
              <a:defRPr/>
            </a:pPr>
            <a:r>
              <a:rPr lang="en-GB" sz="2800" dirty="0" smtClean="0"/>
              <a:t>Ideas on talking to your child about mental health</a:t>
            </a:r>
            <a:endParaRPr lang="en-GB" sz="2800" dirty="0"/>
          </a:p>
        </p:txBody>
      </p:sp>
      <p:pic>
        <p:nvPicPr>
          <p:cNvPr id="4100" name="Picture 4" descr="C:\Users\vickidunham\AppData\Local\Microsoft\Windows\Temporary Internet Files\Content.IE5\22SDUY5Q\la-idea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15462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What is Wirral CAMHS? </a:t>
            </a:r>
            <a:endParaRPr lang="en-GB" dirty="0"/>
          </a:p>
        </p:txBody>
      </p:sp>
      <p:pic>
        <p:nvPicPr>
          <p:cNvPr id="6" name="Picture 2" descr="Z:\h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9838"/>
            <a:ext cx="9143999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87654" y="2672467"/>
            <a:ext cx="882826" cy="2308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LD CAMHS</a:t>
            </a:r>
          </a:p>
        </p:txBody>
      </p:sp>
      <p:sp>
        <p:nvSpPr>
          <p:cNvPr id="8" name="Rectangle 7"/>
          <p:cNvSpPr/>
          <p:nvPr/>
        </p:nvSpPr>
        <p:spPr>
          <a:xfrm>
            <a:off x="7370947" y="2060848"/>
            <a:ext cx="882826" cy="2308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LD CAMHS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6406" y="3213870"/>
            <a:ext cx="882826" cy="2308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LD CAMHS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39129" y="3769620"/>
            <a:ext cx="882826" cy="2308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LD CAMHS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88024" y="4723482"/>
            <a:ext cx="882826" cy="2308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LD CAMHS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9552" y="2919374"/>
            <a:ext cx="882826" cy="2308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00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LD CAMHS</a:t>
            </a:r>
          </a:p>
        </p:txBody>
      </p:sp>
      <p:pic>
        <p:nvPicPr>
          <p:cNvPr id="1026" name="Picture 2" descr="C:\Users\vickidunham\AppData\Local\Microsoft\Windows\Temporary Internet Files\Content.IE5\LM0GLTDE\daily-meetin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7613"/>
            <a:ext cx="4571998" cy="192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ickidunham\AppData\Local\Microsoft\Windows\Temporary Internet Files\Content.IE5\LM0GLTDE\daily-meetin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7613"/>
            <a:ext cx="4572000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0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b="1" u="sng" dirty="0" smtClean="0">
                <a:solidFill>
                  <a:schemeClr val="accent2"/>
                </a:solidFill>
              </a:rPr>
              <a:t>What is Mental Health?</a:t>
            </a:r>
            <a:r>
              <a:rPr lang="en-US" altLang="en-US" dirty="0" smtClean="0"/>
              <a:t>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3888432"/>
          </a:xfrm>
        </p:spPr>
        <p:txBody>
          <a:bodyPr>
            <a:normAutofit fontScale="925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u="sng" dirty="0" smtClean="0"/>
              <a:t>Being able to: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altLang="en-US" sz="2800" dirty="0" smtClean="0"/>
              <a:t>Develop and thrive 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altLang="en-US" sz="2800" dirty="0" smtClean="0"/>
              <a:t>Make and keep friends, and understand what makes a  good friend 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altLang="en-US" sz="2800" dirty="0" smtClean="0"/>
              <a:t>Use and enjoy time on our own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altLang="en-US" sz="2800" dirty="0" err="1" smtClean="0"/>
              <a:t>Empathise</a:t>
            </a:r>
            <a:r>
              <a:rPr lang="en-US" altLang="en-US" sz="2800" dirty="0" smtClean="0"/>
              <a:t> with others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altLang="en-US" sz="2800" dirty="0" smtClean="0"/>
              <a:t>Play and learn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altLang="en-US" sz="2800" dirty="0" smtClean="0"/>
              <a:t>Develop a sense of right and wrong</a:t>
            </a:r>
          </a:p>
          <a:p>
            <a:pPr marL="0" indent="0">
              <a:spcBef>
                <a:spcPct val="0"/>
              </a:spcBef>
              <a:defRPr/>
            </a:pPr>
            <a:r>
              <a:rPr lang="en-US" altLang="en-US" sz="2800" dirty="0" smtClean="0"/>
              <a:t>Resolve problems and setbacks and learn from     them</a:t>
            </a:r>
          </a:p>
          <a:p>
            <a:pPr marL="0" indent="0">
              <a:spcBef>
                <a:spcPct val="0"/>
              </a:spcBef>
              <a:defRPr/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382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255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b="1" u="sng" dirty="0" smtClean="0">
                <a:solidFill>
                  <a:schemeClr val="accent2"/>
                </a:solidFill>
              </a:rPr>
              <a:t/>
            </a:r>
            <a:br>
              <a:rPr lang="en-US" altLang="en-US" b="1" u="sng" dirty="0" smtClean="0">
                <a:solidFill>
                  <a:schemeClr val="accent2"/>
                </a:solidFill>
              </a:rPr>
            </a:br>
            <a:r>
              <a:rPr lang="en-US" altLang="en-US" b="1" u="sng" dirty="0">
                <a:solidFill>
                  <a:schemeClr val="accent2"/>
                </a:solidFill>
              </a:rPr>
              <a:t/>
            </a:r>
            <a:br>
              <a:rPr lang="en-US" altLang="en-US" b="1" u="sng" dirty="0">
                <a:solidFill>
                  <a:schemeClr val="accent2"/>
                </a:solidFill>
              </a:rPr>
            </a:br>
            <a:r>
              <a:rPr lang="en-US" altLang="en-US" b="1" u="sng" dirty="0" smtClean="0">
                <a:solidFill>
                  <a:schemeClr val="accent2"/>
                </a:solidFill>
              </a:rPr>
              <a:t/>
            </a:r>
            <a:br>
              <a:rPr lang="en-US" altLang="en-US" b="1" u="sng" dirty="0" smtClean="0">
                <a:solidFill>
                  <a:schemeClr val="accent2"/>
                </a:solidFill>
              </a:rPr>
            </a:br>
            <a:r>
              <a:rPr lang="en-US" altLang="en-US" b="1" u="sng" dirty="0" smtClean="0">
                <a:solidFill>
                  <a:schemeClr val="accent2"/>
                </a:solidFill>
              </a:rPr>
              <a:t>What is Mental Health? </a:t>
            </a:r>
            <a:endParaRPr lang="en-GB" b="1" u="sng" dirty="0">
              <a:solidFill>
                <a:schemeClr val="accent2"/>
              </a:solidFill>
            </a:endParaRPr>
          </a:p>
        </p:txBody>
      </p:sp>
      <p:pic>
        <p:nvPicPr>
          <p:cNvPr id="4" name="Picture 5" descr="C:\Users\moyasanders\Desktop\MHC\mhc wellness-continuum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9879" y="1484785"/>
            <a:ext cx="9144000" cy="537321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GB" b="1" u="sng" dirty="0" smtClean="0">
                <a:solidFill>
                  <a:schemeClr val="accent2"/>
                </a:solidFill>
              </a:rPr>
              <a:t>What is Resilience?</a:t>
            </a:r>
            <a:endParaRPr lang="en-GB" b="1" u="sng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Resilience: ‘</a:t>
            </a:r>
            <a:r>
              <a:rPr lang="en-GB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capacity to recover quickly from difficulties; toughness.’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(Oxford English Dictionary)</a:t>
            </a:r>
          </a:p>
          <a:p>
            <a:pPr>
              <a:defRPr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Resilience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ean to Young People?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https://youtu.be/4RzHx5rw0f4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 children today resilient?</a:t>
            </a:r>
          </a:p>
        </p:txBody>
      </p:sp>
      <p:pic>
        <p:nvPicPr>
          <p:cNvPr id="8196" name="Picture 5" descr="C:\Users\vickidunham\AppData\Local\Microsoft\Windows\Temporary Internet Files\Content.IE5\46RRZWVQ\5125886252_020ab4c673_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8550"/>
            <a:ext cx="2549798" cy="170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12776"/>
            <a:ext cx="9144000" cy="5445224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25369" y="476672"/>
            <a:ext cx="7772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1A6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1A63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1A63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1A63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861A63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61A63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61A63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61A63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861A63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3600" b="1" u="sng" kern="0" dirty="0" smtClean="0">
                <a:solidFill>
                  <a:schemeClr val="accent2"/>
                </a:solidFill>
              </a:rPr>
              <a:t>What Helps a Child Develop Resilience?</a:t>
            </a:r>
          </a:p>
        </p:txBody>
      </p:sp>
    </p:spTree>
    <p:extLst>
      <p:ext uri="{BB962C8B-B14F-4D97-AF65-F5344CB8AC3E}">
        <p14:creationId xmlns:p14="http://schemas.microsoft.com/office/powerpoint/2010/main" val="25020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91962" y="18864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GB" altLang="en-US" sz="3600" b="1" u="sng" dirty="0" smtClean="0">
                <a:solidFill>
                  <a:schemeClr val="accent2"/>
                </a:solidFill>
              </a:rPr>
              <a:t>5 Ways to Mental Wellbeing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396044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000" b="1" dirty="0" smtClean="0"/>
              <a:t>Connect </a:t>
            </a:r>
            <a:r>
              <a:rPr lang="en-GB" sz="2000" dirty="0" smtClean="0"/>
              <a:t>– with other people, talk, spend time with family and friends</a:t>
            </a:r>
          </a:p>
          <a:p>
            <a:pPr>
              <a:defRPr/>
            </a:pPr>
            <a:r>
              <a:rPr lang="en-GB" sz="2000" b="1" dirty="0" smtClean="0"/>
              <a:t>Be Active </a:t>
            </a:r>
            <a:r>
              <a:rPr lang="en-GB" sz="2000" dirty="0" smtClean="0"/>
              <a:t>– physical exercise, walking,</a:t>
            </a:r>
          </a:p>
          <a:p>
            <a:pPr>
              <a:defRPr/>
            </a:pPr>
            <a:r>
              <a:rPr lang="en-GB" sz="2000" b="1" dirty="0" smtClean="0"/>
              <a:t>Take Notice </a:t>
            </a:r>
            <a:r>
              <a:rPr lang="en-GB" sz="2000" dirty="0" smtClean="0"/>
              <a:t>– ‘Be in the moment’, notice what’s going on around you in the present</a:t>
            </a:r>
          </a:p>
          <a:p>
            <a:pPr>
              <a:defRPr/>
            </a:pPr>
            <a:r>
              <a:rPr lang="en-GB" sz="2000" b="1" dirty="0" smtClean="0"/>
              <a:t>Learn </a:t>
            </a:r>
            <a:r>
              <a:rPr lang="en-GB" sz="2000" dirty="0" smtClean="0"/>
              <a:t>– do a crossword, read a book, learn a new skill, attend a workshop!</a:t>
            </a:r>
          </a:p>
          <a:p>
            <a:pPr>
              <a:defRPr/>
            </a:pPr>
            <a:r>
              <a:rPr lang="en-GB" sz="2000" b="1" dirty="0" smtClean="0"/>
              <a:t>Give</a:t>
            </a:r>
            <a:r>
              <a:rPr lang="en-GB" sz="2000" dirty="0" smtClean="0"/>
              <a:t> – help others, engage in your community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00808"/>
            <a:ext cx="41044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</p:pic>
    </p:spTree>
    <p:extLst>
      <p:ext uri="{BB962C8B-B14F-4D97-AF65-F5344CB8AC3E}">
        <p14:creationId xmlns:p14="http://schemas.microsoft.com/office/powerpoint/2010/main" val="15222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GB" altLang="en-US" sz="3600" b="1" u="sng" dirty="0">
                <a:solidFill>
                  <a:schemeClr val="accent2"/>
                </a:solidFill>
              </a:rPr>
              <a:t>The Stress Bucket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12776"/>
            <a:ext cx="9174163" cy="5445224"/>
          </a:xfrm>
        </p:spPr>
      </p:pic>
    </p:spTree>
    <p:extLst>
      <p:ext uri="{BB962C8B-B14F-4D97-AF65-F5344CB8AC3E}">
        <p14:creationId xmlns:p14="http://schemas.microsoft.com/office/powerpoint/2010/main" val="15922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re Document" ma:contentTypeID="0x010100F0797CA646BC364594023BD6F7CC821700CB698BE9270D2F4FB4C0B2B81DE55EA9" ma:contentTypeVersion="21" ma:contentTypeDescription="" ma:contentTypeScope="" ma:versionID="661c1eef235708aa8b104f9a2326cbec">
  <xsd:schema xmlns:xsd="http://www.w3.org/2001/XMLSchema" xmlns:xs="http://www.w3.org/2001/XMLSchema" xmlns:p="http://schemas.microsoft.com/office/2006/metadata/properties" xmlns:ns2="5a4763a0-f8b4-4352-b99e-949453f59c64" targetNamespace="http://schemas.microsoft.com/office/2006/metadata/properties" ma:root="true" ma:fieldsID="585928a4ac70bfec61b57f6293cc377a" ns2:_="">
    <xsd:import namespace="5a4763a0-f8b4-4352-b99e-949453f59c64"/>
    <xsd:element name="properties">
      <xsd:complexType>
        <xsd:sequence>
          <xsd:element name="documentManagement">
            <xsd:complexType>
              <xsd:all>
                <xsd:element ref="ns2:DocumentAuthor"/>
                <xsd:element ref="ns2:TaxKeywordTaxHTField" minOccurs="0"/>
                <xsd:element ref="ns2:TaxCatchAll" minOccurs="0"/>
                <xsd:element ref="ns2:TaxCatchAllLabel" minOccurs="0"/>
                <xsd:element ref="ns2:DocumentCategory"/>
                <xsd:element ref="ns2:c24b251977ca431c9d410821abf17bbd" minOccurs="0"/>
                <xsd:element ref="ns2:Locality" minOccurs="0"/>
                <xsd:element ref="ns2:StationaryCategor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763a0-f8b4-4352-b99e-949453f59c64" elementFormDefault="qualified">
    <xsd:import namespace="http://schemas.microsoft.com/office/2006/documentManagement/types"/>
    <xsd:import namespace="http://schemas.microsoft.com/office/infopath/2007/PartnerControls"/>
    <xsd:element name="DocumentAuthor" ma:index="2" ma:displayName="Document Author" ma:list="UserInfo" ma:SharePointGroup="0" ma:internalName="Document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9" ma:taxonomy="true" ma:internalName="TaxKeywordTaxHTField" ma:taxonomyFieldName="TaxKeyword" ma:displayName="Enterprise Keywords" ma:readOnly="false" ma:fieldId="{23f27201-bee3-471e-b2e7-b64fd8b7ca38}" ma:taxonomyMulti="true" ma:sspId="27b0c2cc-47b2-4ab1-b223-1d481d824d5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7337732e-879e-4d18-ab09-d9fdd36d6367}" ma:internalName="TaxCatchAll" ma:showField="CatchAllData" ma:web="5a4763a0-f8b4-4352-b99e-949453f59c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7337732e-879e-4d18-ab09-d9fdd36d6367}" ma:internalName="TaxCatchAllLabel" ma:readOnly="true" ma:showField="CatchAllDataLabel" ma:web="5a4763a0-f8b4-4352-b99e-949453f59c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Category" ma:index="14" ma:displayName="Document Category" ma:description="Types of documents available in the organisation" ma:format="Dropdown" ma:internalName="DocumentCategory">
      <xsd:simpleType>
        <xsd:union memberTypes="dms:Text">
          <xsd:simpleType>
            <xsd:restriction base="dms:Choice">
              <xsd:enumeration value="Agenda"/>
              <xsd:enumeration value="Audio Visual"/>
              <xsd:enumeration value="Budget"/>
              <xsd:enumeration value="Contract"/>
              <xsd:enumeration value="Flowchart"/>
              <xsd:enumeration value="Form"/>
              <xsd:enumeration value="Leaflet"/>
              <xsd:enumeration value="Minutes"/>
              <xsd:enumeration value="Newsletter"/>
              <xsd:enumeration value="Plan"/>
              <xsd:enumeration value="Presentation"/>
              <xsd:enumeration value="Project"/>
              <xsd:enumeration value="Poster"/>
              <xsd:enumeration value="Protocol"/>
              <xsd:enumeration value="Report - Annual"/>
              <xsd:enumeration value="Report"/>
              <xsd:enumeration value="Strategy"/>
              <xsd:enumeration value="Survey"/>
              <xsd:enumeration value="Template"/>
              <xsd:enumeration value="Training"/>
              <xsd:enumeration value="User Guide"/>
            </xsd:restriction>
          </xsd:simpleType>
        </xsd:union>
      </xsd:simpleType>
    </xsd:element>
    <xsd:element name="c24b251977ca431c9d410821abf17bbd" ma:index="15" nillable="true" ma:taxonomy="true" ma:internalName="c24b251977ca431c9d410821abf17bbd" ma:taxonomyFieldName="NICETaxonomy" ma:displayName="NICE Taxonomy" ma:default="" ma:fieldId="{c24b2519-77ca-431c-9d41-0821abf17bbd}" ma:sspId="b9de5b05-4a48-465e-aec2-b705e55e9f20" ma:termSetId="390b4082-121f-4258-b030-e6467a9359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ocality" ma:index="17" nillable="true" ma:displayName="Locality" ma:internalName="Localit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ast"/>
                    <xsd:enumeration value="West"/>
                    <xsd:enumeration value="Wirral"/>
                    <xsd:enumeration value="Trust Wide"/>
                  </xsd:restriction>
                </xsd:simpleType>
              </xsd:element>
            </xsd:sequence>
          </xsd:extension>
        </xsd:complexContent>
      </xsd:complexType>
    </xsd:element>
    <xsd:element name="StationaryCategories" ma:index="18" nillable="true" ma:displayName="Stationery Category" ma:description="A field to identify stationary categories" ma:format="Dropdown" ma:internalName="StationaryCategories">
      <xsd:simpleType>
        <xsd:restriction base="dms:Choice">
          <xsd:enumeration value="Case notes"/>
          <xsd:enumeration value="Certificate"/>
          <xsd:enumeration value="Complimentary Slip"/>
          <xsd:enumeration value="Fax Header"/>
          <xsd:enumeration value="Flyer"/>
          <xsd:enumeration value="HR"/>
          <xsd:enumeration value="Letter"/>
          <xsd:enumeration value="Memo"/>
          <xsd:enumeration value="Poster"/>
          <xsd:enumeration value="Powerpoint"/>
          <xsd:enumeration value="Programme"/>
          <xsd:enumeration value="Repor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axOccurs="1" ma:index="1" ma:displayName="Title"/>
        <xsd:element ref="dc:subject" minOccurs="0" maxOccurs="1" ma:index="3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lity xmlns="5a4763a0-f8b4-4352-b99e-949453f59c64">
      <Value>Trust Wide</Value>
    </Locality>
    <c24b251977ca431c9d410821abf17bbd xmlns="5a4763a0-f8b4-4352-b99e-949453f59c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workplace</TermName>
          <TermId xmlns="http://schemas.microsoft.com/office/infopath/2007/PartnerControls">f8c47b89-b734-4dfe-8afa-f1de01cd8db5</TermId>
        </TermInfo>
      </Terms>
    </c24b251977ca431c9d410821abf17bbd>
    <TaxCatchAll xmlns="5a4763a0-f8b4-4352-b99e-949453f59c64">
      <Value>206</Value>
      <Value>865</Value>
      <Value>864</Value>
      <Value>833</Value>
    </TaxCatchAll>
    <DocumentCategory xmlns="5a4763a0-f8b4-4352-b99e-949453f59c64">Template</DocumentCategory>
    <DocumentAuthor xmlns="5a4763a0-f8b4-4352-b99e-949453f59c64">
      <UserInfo>
        <DisplayName/>
        <AccountId>332</AccountId>
        <AccountType/>
      </UserInfo>
    </DocumentAuthor>
    <StationaryCategories xmlns="5a4763a0-f8b4-4352-b99e-949453f59c64">Powerpoint</StationaryCategories>
    <TaxKeywordTaxHTField xmlns="5a4763a0-f8b4-4352-b99e-949453f59c64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stationery</TermName>
          <TermId xmlns="http://schemas.microsoft.com/office/infopath/2007/PartnerControls">11111111-1111-1111-1111-111111111111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11111111-1111-1111-1111-111111111111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11111111-1111-1111-1111-111111111111</TermId>
        </TermInfo>
      </Terms>
    </TaxKeywordTaxHTField>
  </documentManagement>
</p:properties>
</file>

<file path=customXml/itemProps1.xml><?xml version="1.0" encoding="utf-8"?>
<ds:datastoreItem xmlns:ds="http://schemas.openxmlformats.org/officeDocument/2006/customXml" ds:itemID="{1D802A37-DFCD-45B6-8006-3EECAD7BEEED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742F6D9-2BFA-405D-9287-D47EE1904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4763a0-f8b4-4352-b99e-949453f59c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0C6D20-9049-48F8-8F94-5D142598D797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a4763a0-f8b4-4352-b99e-949453f59c6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</TotalTime>
  <Words>1008</Words>
  <Application>Microsoft Office PowerPoint</Application>
  <PresentationFormat>On-screen Show (4:3)</PresentationFormat>
  <Paragraphs>140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Helvetica Neue</vt:lpstr>
      <vt:lpstr>Wingdings 2</vt:lpstr>
      <vt:lpstr>Flow</vt:lpstr>
      <vt:lpstr>‘Helping Your Child Thrive’ Workshop for Parents</vt:lpstr>
      <vt:lpstr>What to Expect from Today…</vt:lpstr>
      <vt:lpstr>What is Wirral CAMHS? </vt:lpstr>
      <vt:lpstr>What is Mental Health? </vt:lpstr>
      <vt:lpstr>   What is Mental Health? </vt:lpstr>
      <vt:lpstr>What is Resilience?</vt:lpstr>
      <vt:lpstr>PowerPoint Presentation</vt:lpstr>
      <vt:lpstr>5 Ways to Mental Wellbeing</vt:lpstr>
      <vt:lpstr>The Stress Bucket</vt:lpstr>
      <vt:lpstr>What Helps?</vt:lpstr>
      <vt:lpstr>Tips for talking to your child</vt:lpstr>
      <vt:lpstr>How to Talk and How to Listen</vt:lpstr>
      <vt:lpstr>Mental Health First Aid</vt:lpstr>
      <vt:lpstr>    Concerned About Your Child’s Mental Health?</vt:lpstr>
      <vt:lpstr>Mindfulness</vt:lpstr>
      <vt:lpstr>Thank you!</vt:lpstr>
    </vt:vector>
  </TitlesOfParts>
  <Company>cwpnt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V1</dc:title>
  <dc:subject>PowerPoint Template V1</dc:subject>
  <dc:creator>Jenny Williams</dc:creator>
  <cp:keywords>stationery; template; powerpoint</cp:keywords>
  <cp:lastModifiedBy>manchetth</cp:lastModifiedBy>
  <cp:revision>144</cp:revision>
  <cp:lastPrinted>2019-03-08T11:27:10Z</cp:lastPrinted>
  <dcterms:created xsi:type="dcterms:W3CDTF">2007-10-10T14:19:21Z</dcterms:created>
  <dcterms:modified xsi:type="dcterms:W3CDTF">2019-05-08T07:42:15Z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>206;#template|f049ddab-9d9e-4e70-afbc-9bd571d1f296;#865;#stationery|011072bc-ae65-471b-bac9-ffd41523f938;#864;#powerpoint|71b66d57-8f5a-4fd9-a441-3ce69533eecd</vt:lpwstr>
  </property>
  <property fmtid="{D5CDD505-2E9C-101B-9397-08002B2CF9AE}" pid="3" name="NICETaxonomy">
    <vt:lpwstr>833;#workplace|f8c47b89-b734-4dfe-8afa-f1de01cd8db5</vt:lpwstr>
  </property>
  <property fmtid="{D5CDD505-2E9C-101B-9397-08002B2CF9AE}" pid="4" name="display_urn:schemas-microsoft-com:office:office#DocumentAuthor">
    <vt:lpwstr>cwpessential</vt:lpwstr>
  </property>
  <property fmtid="{D5CDD505-2E9C-101B-9397-08002B2CF9AE}" pid="5" name="Order">
    <vt:lpwstr>1300.00000000000</vt:lpwstr>
  </property>
</Properties>
</file>